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8123-C6CD-431A-B921-3118707CF1A2}" type="datetimeFigureOut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76534-3EFF-4840-9BED-3A8802FB125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5242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40F25-8845-42C7-9908-310A6CCF3BD8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5185-C246-4243-81E7-B5C3792EE2B5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0DBD2-3388-42E1-AD39-A584AD05637D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BA28-BD57-44A5-911F-7A02E15F745C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7A2A8-7535-4EB6-A13D-F38F1C0E0B4D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6DF3-6A64-4A90-B2A8-40F3297952D5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4C01-A063-4F6A-AC50-34364C2A967C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0269F-5B3A-44B9-8B48-FF11C3DE5618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B697-E49E-4FE0-A1BF-389DFDF7D99F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81727-CFDE-40D5-9727-7713AAA371DE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6980D-581A-4094-98F2-F3246E00A28B}" type="datetime1">
              <a:rPr lang="zh-TW" altLang="en-US" smtClean="0"/>
              <a:t>2013/10/2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AA49B1-4B1E-40C5-872F-49E229A930F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FDE1822-CA28-4ED8-A8E3-4DB73F1C19E0}" type="datetime1">
              <a:rPr lang="zh-TW" altLang="en-US" smtClean="0"/>
              <a:t>2013/10/2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800" dirty="0"/>
              <a:t>Network Innovation using </a:t>
            </a:r>
            <a:r>
              <a:rPr lang="en-US" altLang="zh-TW" sz="4800" dirty="0" err="1"/>
              <a:t>OpenFlow</a:t>
            </a:r>
            <a:r>
              <a:rPr lang="en-US" altLang="zh-TW" sz="4800" dirty="0"/>
              <a:t> A Survey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 smtClean="0"/>
              <a:t>Author</a:t>
            </a:r>
            <a:r>
              <a:rPr lang="en-US" altLang="zh-TW" dirty="0"/>
              <a:t>: Adrian Lara, </a:t>
            </a:r>
            <a:r>
              <a:rPr lang="en-US" altLang="zh-TW" dirty="0" err="1"/>
              <a:t>Anisha</a:t>
            </a:r>
            <a:r>
              <a:rPr lang="en-US" altLang="zh-TW" dirty="0"/>
              <a:t> </a:t>
            </a:r>
            <a:r>
              <a:rPr lang="en-US" altLang="zh-TW" dirty="0" err="1"/>
              <a:t>Kolasani</a:t>
            </a:r>
            <a:r>
              <a:rPr lang="en-US" altLang="zh-TW" dirty="0"/>
              <a:t>, and </a:t>
            </a:r>
            <a:r>
              <a:rPr lang="en-US" altLang="zh-TW" dirty="0" err="1"/>
              <a:t>Byrav</a:t>
            </a:r>
            <a:r>
              <a:rPr lang="en-US" altLang="zh-TW" dirty="0"/>
              <a:t> Ramamurthy</a:t>
            </a:r>
            <a:endParaRPr lang="en-US" altLang="zh-TW" dirty="0" smtClean="0"/>
          </a:p>
          <a:p>
            <a:r>
              <a:rPr lang="en-US" altLang="zh-TW" dirty="0" smtClean="0"/>
              <a:t>Publisher</a:t>
            </a:r>
            <a:r>
              <a:rPr lang="en-US" altLang="zh-TW" dirty="0"/>
              <a:t>: IEEE COMMUNICATIONS SURVEYS &amp; TUTORIALS</a:t>
            </a:r>
            <a:endParaRPr lang="en-US" altLang="zh-TW" dirty="0" smtClean="0"/>
          </a:p>
          <a:p>
            <a:r>
              <a:rPr lang="en-US" altLang="zh-TW" dirty="0" smtClean="0"/>
              <a:t>Presenter: Yu </a:t>
            </a:r>
            <a:r>
              <a:rPr lang="en-US" altLang="zh-TW" dirty="0" err="1" smtClean="0"/>
              <a:t>Hao</a:t>
            </a:r>
            <a:r>
              <a:rPr lang="en-US" altLang="zh-TW" dirty="0" smtClean="0"/>
              <a:t>, Tseng</a:t>
            </a:r>
          </a:p>
          <a:p>
            <a:r>
              <a:rPr lang="en-US" altLang="zh-TW" dirty="0" smtClean="0"/>
              <a:t>Date: 2013/10/02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7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</a:t>
            </a:r>
            <a:r>
              <a:rPr lang="en-US" altLang="zh-TW" dirty="0" smtClean="0"/>
              <a:t>1.1.0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026" name="Picture 2" descr="D:\Dropbox\LittleSister\Paper\(SURV 2013) Network Innovation using OpenFlow A Survey\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39035"/>
            <a:ext cx="6048672" cy="47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55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</a:t>
            </a:r>
            <a:r>
              <a:rPr lang="en-US" altLang="zh-TW" dirty="0" smtClean="0"/>
              <a:t>1.2</a:t>
            </a:r>
          </a:p>
          <a:p>
            <a:pPr lvl="1"/>
            <a:r>
              <a:rPr lang="en-US" altLang="zh-TW" dirty="0" smtClean="0"/>
              <a:t>IPv6</a:t>
            </a:r>
          </a:p>
          <a:p>
            <a:pPr lvl="1"/>
            <a:r>
              <a:rPr lang="en-US" altLang="zh-TW" dirty="0"/>
              <a:t>C</a:t>
            </a:r>
            <a:r>
              <a:rPr lang="en-US" altLang="zh-TW" dirty="0" smtClean="0"/>
              <a:t>onnect </a:t>
            </a:r>
            <a:r>
              <a:rPr lang="en-US" altLang="zh-TW" dirty="0"/>
              <a:t>a switch to multiple </a:t>
            </a:r>
            <a:r>
              <a:rPr lang="en-US" altLang="zh-TW" dirty="0" smtClean="0"/>
              <a:t>controllers</a:t>
            </a:r>
          </a:p>
          <a:p>
            <a:r>
              <a:rPr lang="en-US" altLang="zh-TW" dirty="0" err="1"/>
              <a:t>OpenFlow</a:t>
            </a:r>
            <a:r>
              <a:rPr lang="en-US" altLang="zh-TW" dirty="0"/>
              <a:t> </a:t>
            </a:r>
            <a:r>
              <a:rPr lang="en-US" altLang="zh-TW" dirty="0" smtClean="0"/>
              <a:t>1.3.0</a:t>
            </a:r>
          </a:p>
          <a:p>
            <a:pPr lvl="1"/>
            <a:r>
              <a:rPr lang="en-US" altLang="zh-TW" dirty="0" smtClean="0"/>
              <a:t>Control </a:t>
            </a:r>
            <a:r>
              <a:rPr lang="en-US" altLang="zh-TW" dirty="0"/>
              <a:t>the rate of </a:t>
            </a:r>
            <a:r>
              <a:rPr lang="en-US" altLang="zh-TW" dirty="0" smtClean="0"/>
              <a:t>packets through </a:t>
            </a:r>
            <a:r>
              <a:rPr lang="en-US" altLang="zh-TW" dirty="0"/>
              <a:t>per flow </a:t>
            </a:r>
            <a:r>
              <a:rPr lang="en-US" altLang="zh-TW" dirty="0" smtClean="0"/>
              <a:t>meters</a:t>
            </a:r>
          </a:p>
          <a:p>
            <a:pPr lvl="1"/>
            <a:r>
              <a:rPr lang="en-US" altLang="zh-TW" dirty="0" smtClean="0"/>
              <a:t>Cookies </a:t>
            </a:r>
            <a:r>
              <a:rPr lang="en-US" altLang="zh-TW" dirty="0"/>
              <a:t>can be added to the packets </a:t>
            </a:r>
            <a:r>
              <a:rPr lang="en-US" altLang="zh-TW" dirty="0" smtClean="0"/>
              <a:t>sent from </a:t>
            </a:r>
            <a:r>
              <a:rPr lang="en-US" altLang="zh-TW" dirty="0"/>
              <a:t>the switch to the controller and specific durations </a:t>
            </a:r>
            <a:r>
              <a:rPr lang="en-US" altLang="zh-TW" dirty="0" smtClean="0"/>
              <a:t>field have </a:t>
            </a:r>
            <a:r>
              <a:rPr lang="en-US" altLang="zh-TW" dirty="0"/>
              <a:t>been added to most statistics.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54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4098" name="Picture 2" descr="D:\Dropbox\LittleSister\Paper\(SURV 2013) Network Innovation using OpenFlow A Survey\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31" y="1412776"/>
            <a:ext cx="6557689" cy="532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1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and </a:t>
            </a:r>
            <a:r>
              <a:rPr lang="en-US" altLang="zh-TW" dirty="0" smtClean="0"/>
              <a:t>SDN</a:t>
            </a:r>
          </a:p>
          <a:p>
            <a:pPr lvl="1"/>
            <a:r>
              <a:rPr lang="en-US" altLang="zh-TW" dirty="0" smtClean="0"/>
              <a:t>SDN consists </a:t>
            </a:r>
            <a:r>
              <a:rPr lang="en-US" altLang="zh-TW" dirty="0"/>
              <a:t>of decoupling the control plane from the data plane</a:t>
            </a:r>
            <a:r>
              <a:rPr lang="en-US" altLang="zh-TW" dirty="0" smtClean="0"/>
              <a:t>, whereas </a:t>
            </a:r>
            <a:r>
              <a:rPr lang="en-US" altLang="zh-TW" dirty="0" err="1"/>
              <a:t>OpenFlow</a:t>
            </a:r>
            <a:r>
              <a:rPr lang="en-US" altLang="zh-TW" dirty="0"/>
              <a:t> describes how a software controller </a:t>
            </a:r>
            <a:r>
              <a:rPr lang="en-US" altLang="zh-TW" dirty="0" smtClean="0"/>
              <a:t>and a </a:t>
            </a:r>
            <a:r>
              <a:rPr lang="en-US" altLang="zh-TW" dirty="0"/>
              <a:t>switch should communicate in an SDN architecture.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70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Capabilities of </a:t>
            </a:r>
            <a:r>
              <a:rPr lang="en-US" altLang="zh-TW" dirty="0" err="1" smtClean="0"/>
              <a:t>Openflow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Centralized control of the </a:t>
            </a:r>
            <a:r>
              <a:rPr lang="en-US" altLang="zh-TW" dirty="0" smtClean="0"/>
              <a:t>network</a:t>
            </a:r>
          </a:p>
          <a:p>
            <a:endParaRPr lang="en-US" altLang="zh-TW" dirty="0" smtClean="0"/>
          </a:p>
          <a:p>
            <a:r>
              <a:rPr lang="en-US" altLang="zh-TW" dirty="0"/>
              <a:t>Software-based traffic </a:t>
            </a:r>
            <a:r>
              <a:rPr lang="en-US" altLang="zh-TW" dirty="0" smtClean="0"/>
              <a:t>analysis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Dynamic </a:t>
            </a:r>
            <a:r>
              <a:rPr lang="en-US" altLang="zh-TW" dirty="0"/>
              <a:t>updating of forwarding </a:t>
            </a:r>
            <a:r>
              <a:rPr lang="en-US" altLang="zh-TW" dirty="0" smtClean="0"/>
              <a:t>rules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Flow </a:t>
            </a:r>
            <a:r>
              <a:rPr lang="en-US" altLang="zh-TW" dirty="0"/>
              <a:t>abstraction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7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-based Applications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Ease of </a:t>
            </a:r>
            <a:r>
              <a:rPr lang="en-US" altLang="zh-TW" dirty="0" smtClean="0"/>
              <a:t>configuration</a:t>
            </a:r>
          </a:p>
          <a:p>
            <a:pPr lvl="1"/>
            <a:r>
              <a:rPr lang="en-US" altLang="zh-TW" dirty="0"/>
              <a:t>Yamasaki et al. [52</a:t>
            </a:r>
            <a:r>
              <a:rPr lang="en-US" altLang="zh-TW" dirty="0" smtClean="0"/>
              <a:t>] proposed </a:t>
            </a:r>
            <a:r>
              <a:rPr lang="en-US" altLang="zh-TW" dirty="0"/>
              <a:t>using </a:t>
            </a:r>
            <a:r>
              <a:rPr lang="en-US" altLang="zh-TW" dirty="0" err="1"/>
              <a:t>OpenFlow</a:t>
            </a:r>
            <a:r>
              <a:rPr lang="en-US" altLang="zh-TW" dirty="0"/>
              <a:t> to manage the VLANs </a:t>
            </a:r>
            <a:r>
              <a:rPr lang="en-US" altLang="zh-TW" dirty="0" smtClean="0"/>
              <a:t>of </a:t>
            </a:r>
            <a:r>
              <a:rPr lang="en-US" altLang="zh-TW" dirty="0"/>
              <a:t>a </a:t>
            </a:r>
            <a:r>
              <a:rPr lang="en-US" altLang="zh-TW" dirty="0" smtClean="0"/>
              <a:t>campus network.</a:t>
            </a:r>
          </a:p>
          <a:p>
            <a:pPr lvl="1"/>
            <a:r>
              <a:rPr lang="es-ES" altLang="zh-TW" dirty="0"/>
              <a:t>Reitblatt et al. [53] </a:t>
            </a:r>
            <a:r>
              <a:rPr lang="es-ES" altLang="zh-TW" dirty="0" smtClean="0"/>
              <a:t>describe </a:t>
            </a:r>
            <a:r>
              <a:rPr lang="en-US" altLang="zh-TW" dirty="0" smtClean="0"/>
              <a:t>how </a:t>
            </a:r>
            <a:r>
              <a:rPr lang="en-US" altLang="zh-TW" dirty="0"/>
              <a:t>to provide abstract operations that allow updating </a:t>
            </a:r>
            <a:r>
              <a:rPr lang="en-US" altLang="zh-TW" dirty="0" smtClean="0"/>
              <a:t>rules across </a:t>
            </a:r>
            <a:r>
              <a:rPr lang="en-US" altLang="zh-TW" dirty="0"/>
              <a:t>the entire network in one fell swoop.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13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 smtClean="0"/>
              <a:t>Openflow</a:t>
            </a:r>
            <a:r>
              <a:rPr lang="en-US" altLang="zh-TW" sz="4000" dirty="0" smtClean="0"/>
              <a:t>-based Applications (Cont.)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Network </a:t>
            </a:r>
            <a:r>
              <a:rPr lang="en-US" altLang="zh-TW" dirty="0" smtClean="0"/>
              <a:t>management</a:t>
            </a:r>
          </a:p>
          <a:p>
            <a:pPr lvl="1"/>
            <a:r>
              <a:rPr lang="en-US" altLang="zh-TW" dirty="0" err="1"/>
              <a:t>Mattos</a:t>
            </a:r>
            <a:r>
              <a:rPr lang="en-US" altLang="zh-TW" dirty="0"/>
              <a:t> et al. [59] implemented a user </a:t>
            </a:r>
            <a:r>
              <a:rPr lang="en-US" altLang="zh-TW" dirty="0" smtClean="0"/>
              <a:t>friendly interface </a:t>
            </a:r>
            <a:r>
              <a:rPr lang="en-US" altLang="zh-TW" dirty="0"/>
              <a:t>that allows the user to manage the network</a:t>
            </a:r>
            <a:r>
              <a:rPr lang="en-US" altLang="zh-TW" dirty="0" smtClean="0"/>
              <a:t>.</a:t>
            </a:r>
          </a:p>
          <a:p>
            <a:pPr lvl="1"/>
            <a:r>
              <a:rPr lang="en-US" altLang="zh-TW" dirty="0" err="1"/>
              <a:t>Voellmy</a:t>
            </a:r>
            <a:r>
              <a:rPr lang="en-US" altLang="zh-TW" dirty="0"/>
              <a:t> et al. [61] propose </a:t>
            </a:r>
            <a:r>
              <a:rPr lang="en-US" altLang="zh-TW" dirty="0" err="1"/>
              <a:t>Procera</a:t>
            </a:r>
            <a:r>
              <a:rPr lang="en-US" altLang="zh-TW" dirty="0" smtClean="0"/>
              <a:t>, a </a:t>
            </a:r>
            <a:r>
              <a:rPr lang="en-US" altLang="zh-TW" dirty="0"/>
              <a:t>controller architecture and a high level network </a:t>
            </a:r>
            <a:r>
              <a:rPr lang="en-US" altLang="zh-TW" dirty="0" smtClean="0"/>
              <a:t>control language </a:t>
            </a:r>
            <a:r>
              <a:rPr lang="en-US" altLang="zh-TW" dirty="0"/>
              <a:t>that can be used to reactively define network policies.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467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 smtClean="0"/>
              <a:t>Openflow</a:t>
            </a:r>
            <a:r>
              <a:rPr lang="en-US" altLang="zh-TW" sz="4000" dirty="0" smtClean="0"/>
              <a:t>-based Applications (Cont.)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Security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5122" name="Picture 2" descr="D:\Dropbox\LittleSister\Paper\(SURV 2013) Network Innovation using OpenFlow A Survey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1" y="2060848"/>
            <a:ext cx="8133245" cy="47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 smtClean="0"/>
              <a:t>Openflow</a:t>
            </a:r>
            <a:r>
              <a:rPr lang="en-US" altLang="zh-TW" sz="4000" dirty="0" smtClean="0"/>
              <a:t>-based Applications (Cont.)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Availability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Load balancing</a:t>
            </a:r>
            <a:r>
              <a:rPr lang="en-US" altLang="zh-TW" dirty="0"/>
              <a:t> is a commonly used </a:t>
            </a:r>
            <a:r>
              <a:rPr lang="en-US" altLang="zh-TW" dirty="0" smtClean="0"/>
              <a:t>technique to </a:t>
            </a:r>
            <a:r>
              <a:rPr lang="en-US" altLang="zh-TW" dirty="0"/>
              <a:t>distribute a working load between two or more nodes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FF0000"/>
                </a:solidFill>
              </a:rPr>
              <a:t>Fault </a:t>
            </a:r>
            <a:r>
              <a:rPr lang="en-US" altLang="zh-TW" dirty="0">
                <a:solidFill>
                  <a:srgbClr val="FF0000"/>
                </a:solidFill>
              </a:rPr>
              <a:t>tolerance</a:t>
            </a:r>
            <a:r>
              <a:rPr lang="en-US" altLang="zh-TW" dirty="0"/>
              <a:t> </a:t>
            </a:r>
            <a:r>
              <a:rPr lang="en-US" altLang="zh-TW" dirty="0" smtClean="0"/>
              <a:t>refers to </a:t>
            </a:r>
            <a:r>
              <a:rPr lang="en-US" altLang="zh-TW" dirty="0"/>
              <a:t>the property of a system to continue operating when </a:t>
            </a:r>
            <a:r>
              <a:rPr lang="en-US" altLang="zh-TW" dirty="0" smtClean="0"/>
              <a:t>a failure </a:t>
            </a:r>
            <a:r>
              <a:rPr lang="en-US" altLang="zh-TW" dirty="0"/>
              <a:t>occurs.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5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/>
              <a:t>Openflow</a:t>
            </a:r>
            <a:r>
              <a:rPr lang="en-US" altLang="zh-TW" sz="4000" dirty="0"/>
              <a:t>-based Applications (Cont.)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Network virtualization using MPLS and GMPLS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6146" name="Picture 2" descr="D:\Dropbox\LittleSister\Paper\(SURV 2013) Network Innovation using OpenFlow A Survey\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15155"/>
            <a:ext cx="8352928" cy="428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/>
              <a:t>Background of Programmable </a:t>
            </a:r>
            <a:r>
              <a:rPr lang="en-US" altLang="zh-TW" dirty="0" smtClean="0"/>
              <a:t>Networks</a:t>
            </a:r>
          </a:p>
          <a:p>
            <a:r>
              <a:rPr lang="en-US" altLang="zh-TW" dirty="0" err="1"/>
              <a:t>Openflow</a:t>
            </a:r>
            <a:r>
              <a:rPr lang="en-US" altLang="zh-TW" dirty="0"/>
              <a:t> </a:t>
            </a:r>
            <a:r>
              <a:rPr lang="en-US" altLang="zh-TW" dirty="0" smtClean="0"/>
              <a:t>Specification</a:t>
            </a:r>
          </a:p>
          <a:p>
            <a:r>
              <a:rPr lang="en-US" altLang="zh-TW" dirty="0"/>
              <a:t>Capabilities of </a:t>
            </a:r>
            <a:r>
              <a:rPr lang="en-US" altLang="zh-TW" dirty="0" err="1" smtClean="0"/>
              <a:t>Openflow</a:t>
            </a:r>
            <a:endParaRPr lang="en-US" altLang="zh-TW" dirty="0" smtClean="0"/>
          </a:p>
          <a:p>
            <a:r>
              <a:rPr lang="en-US" altLang="zh-TW" dirty="0" err="1"/>
              <a:t>Openflow</a:t>
            </a:r>
            <a:r>
              <a:rPr lang="en-US" altLang="zh-TW" dirty="0"/>
              <a:t>-based </a:t>
            </a:r>
            <a:r>
              <a:rPr lang="en-US" altLang="zh-TW" dirty="0" smtClean="0"/>
              <a:t>Applications</a:t>
            </a:r>
          </a:p>
          <a:p>
            <a:r>
              <a:rPr lang="en-US" altLang="zh-TW" dirty="0"/>
              <a:t>Performance of </a:t>
            </a:r>
            <a:r>
              <a:rPr lang="en-US" altLang="zh-TW" dirty="0" err="1"/>
              <a:t>Openflow</a:t>
            </a:r>
            <a:r>
              <a:rPr lang="en-US" altLang="zh-TW" dirty="0"/>
              <a:t>-based </a:t>
            </a:r>
            <a:r>
              <a:rPr lang="en-US" altLang="zh-TW" dirty="0" smtClean="0"/>
              <a:t>Networks</a:t>
            </a:r>
          </a:p>
          <a:p>
            <a:r>
              <a:rPr lang="en-US" altLang="zh-TW" dirty="0"/>
              <a:t>Challenges of </a:t>
            </a:r>
            <a:r>
              <a:rPr lang="en-US" altLang="zh-TW" dirty="0" err="1"/>
              <a:t>Openflow</a:t>
            </a:r>
            <a:r>
              <a:rPr lang="en-US" altLang="zh-TW" dirty="0"/>
              <a:t>-based Networks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1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 err="1"/>
              <a:t>Openflow</a:t>
            </a:r>
            <a:r>
              <a:rPr lang="en-US" altLang="zh-TW" sz="4000" dirty="0"/>
              <a:t>-based Applications (Cont.)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Data center </a:t>
            </a:r>
            <a:r>
              <a:rPr lang="en-US" altLang="zh-TW" dirty="0" smtClean="0"/>
              <a:t>virtualization</a:t>
            </a:r>
          </a:p>
          <a:p>
            <a:endParaRPr lang="en-US" altLang="zh-TW" dirty="0" smtClean="0"/>
          </a:p>
          <a:p>
            <a:r>
              <a:rPr lang="en-US" altLang="zh-TW" dirty="0"/>
              <a:t>Wide area network </a:t>
            </a:r>
            <a:r>
              <a:rPr lang="en-US" altLang="zh-TW" dirty="0" smtClean="0"/>
              <a:t>applications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Wireless applications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Other </a:t>
            </a:r>
            <a:r>
              <a:rPr lang="en-US" altLang="zh-TW" dirty="0"/>
              <a:t>applications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43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Performance of </a:t>
            </a:r>
            <a:r>
              <a:rPr lang="en-US" altLang="zh-TW" sz="3600" dirty="0" err="1" smtClean="0"/>
              <a:t>Openflow</a:t>
            </a:r>
            <a:r>
              <a:rPr lang="en-US" altLang="zh-TW" sz="3600" dirty="0" smtClean="0"/>
              <a:t>-based Networks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Measuring and </a:t>
            </a:r>
            <a:r>
              <a:rPr lang="en-US" altLang="zh-TW" dirty="0" err="1"/>
              <a:t>modelling</a:t>
            </a:r>
            <a:r>
              <a:rPr lang="en-US" altLang="zh-TW" dirty="0"/>
              <a:t> the performance of </a:t>
            </a:r>
            <a:r>
              <a:rPr lang="en-US" altLang="zh-TW" dirty="0" err="1" smtClean="0"/>
              <a:t>OpenFlow</a:t>
            </a:r>
            <a:r>
              <a:rPr lang="en-US" altLang="zh-TW" smtClean="0"/>
              <a:t>-based </a:t>
            </a:r>
            <a:r>
              <a:rPr lang="en-US" altLang="zh-TW" dirty="0" smtClean="0"/>
              <a:t>networks</a:t>
            </a:r>
          </a:p>
          <a:p>
            <a:pPr lvl="1"/>
            <a:r>
              <a:rPr lang="en-US" altLang="zh-TW" dirty="0"/>
              <a:t>Heller et al. [129] address two important questions </a:t>
            </a:r>
            <a:r>
              <a:rPr lang="en-US" altLang="zh-TW" dirty="0" smtClean="0"/>
              <a:t>regarding reliability</a:t>
            </a:r>
            <a:r>
              <a:rPr lang="en-US" altLang="zh-TW" dirty="0"/>
              <a:t>, scalability and performance</a:t>
            </a:r>
            <a:r>
              <a:rPr lang="en-US" altLang="zh-TW" dirty="0" smtClean="0"/>
              <a:t>.</a:t>
            </a:r>
          </a:p>
          <a:p>
            <a:pPr lvl="1"/>
            <a:endParaRPr lang="en-US" altLang="zh-TW" dirty="0" smtClean="0"/>
          </a:p>
          <a:p>
            <a:r>
              <a:rPr lang="en-US" altLang="zh-TW" dirty="0"/>
              <a:t>Improving the performance of </a:t>
            </a:r>
            <a:r>
              <a:rPr lang="en-US" altLang="zh-TW" dirty="0" err="1"/>
              <a:t>OpenFlow</a:t>
            </a:r>
            <a:r>
              <a:rPr lang="en-US" altLang="zh-TW" dirty="0"/>
              <a:t>-based </a:t>
            </a:r>
            <a:r>
              <a:rPr lang="en-US" altLang="zh-TW" dirty="0" smtClean="0"/>
              <a:t>networks</a:t>
            </a:r>
          </a:p>
          <a:p>
            <a:pPr lvl="1"/>
            <a:r>
              <a:rPr lang="en-US" altLang="zh-TW" dirty="0" err="1"/>
              <a:t>Yeganeh</a:t>
            </a:r>
            <a:r>
              <a:rPr lang="en-US" altLang="zh-TW" dirty="0"/>
              <a:t> et al. [131] propose </a:t>
            </a:r>
            <a:r>
              <a:rPr lang="en-US" altLang="zh-TW" dirty="0" err="1"/>
              <a:t>Kandoo</a:t>
            </a:r>
            <a:r>
              <a:rPr lang="en-US" altLang="zh-TW" dirty="0"/>
              <a:t>, a framework </a:t>
            </a:r>
            <a:r>
              <a:rPr lang="en-US" altLang="zh-TW" dirty="0" smtClean="0"/>
              <a:t>that aims </a:t>
            </a:r>
            <a:r>
              <a:rPr lang="en-US" altLang="zh-TW" dirty="0"/>
              <a:t>at reducing the number of events that are received </a:t>
            </a:r>
            <a:r>
              <a:rPr lang="en-US" altLang="zh-TW" dirty="0" smtClean="0"/>
              <a:t>at the </a:t>
            </a:r>
            <a:r>
              <a:rPr lang="en-US" altLang="zh-TW" dirty="0"/>
              <a:t>control plane of the network.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04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Challenges of </a:t>
            </a:r>
            <a:r>
              <a:rPr lang="en-US" altLang="zh-TW" sz="3600" dirty="0" err="1" smtClean="0"/>
              <a:t>Openflow</a:t>
            </a:r>
            <a:r>
              <a:rPr lang="en-US" altLang="zh-TW" sz="3600" dirty="0" smtClean="0"/>
              <a:t>-based Networks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Security</a:t>
            </a:r>
          </a:p>
          <a:p>
            <a:endParaRPr lang="en-US" altLang="zh-TW" dirty="0"/>
          </a:p>
          <a:p>
            <a:r>
              <a:rPr lang="en-US" altLang="zh-TW" dirty="0" smtClean="0"/>
              <a:t>Availability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Scalability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Survivability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CAPEX (</a:t>
            </a:r>
            <a:r>
              <a:rPr lang="en-US" altLang="zh-TW" dirty="0"/>
              <a:t>capital </a:t>
            </a:r>
            <a:r>
              <a:rPr lang="en-US" altLang="zh-TW" dirty="0" smtClean="0"/>
              <a:t>expenses) </a:t>
            </a:r>
            <a:r>
              <a:rPr lang="en-US" altLang="zh-TW" dirty="0"/>
              <a:t>and </a:t>
            </a:r>
            <a:r>
              <a:rPr lang="en-US" altLang="zh-TW" dirty="0" smtClean="0"/>
              <a:t>OPEX (operational </a:t>
            </a:r>
            <a:r>
              <a:rPr lang="en-US" altLang="zh-TW" dirty="0"/>
              <a:t>expenses</a:t>
            </a:r>
            <a:r>
              <a:rPr lang="en-US" altLang="zh-TW" dirty="0" smtClean="0"/>
              <a:t>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Compatibility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93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 </a:t>
            </a:r>
            <a:r>
              <a:rPr lang="en-US" altLang="zh-TW" dirty="0" smtClean="0"/>
              <a:t>recent </a:t>
            </a:r>
            <a:r>
              <a:rPr lang="en-US" altLang="zh-TW" dirty="0"/>
              <a:t>approach to programmable networks is </a:t>
            </a:r>
            <a:r>
              <a:rPr lang="en-US" altLang="zh-TW" dirty="0" smtClean="0"/>
              <a:t>the Software </a:t>
            </a:r>
            <a:r>
              <a:rPr lang="en-US" altLang="zh-TW" dirty="0"/>
              <a:t>Defined Networking (SDN) </a:t>
            </a:r>
            <a:r>
              <a:rPr lang="en-US" altLang="zh-TW" dirty="0" smtClean="0"/>
              <a:t>architecture.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SDN consists </a:t>
            </a:r>
            <a:r>
              <a:rPr lang="en-US" altLang="zh-TW" dirty="0"/>
              <a:t>of decoupling the control and data planes of </a:t>
            </a:r>
            <a:r>
              <a:rPr lang="en-US" altLang="zh-TW" dirty="0" smtClean="0"/>
              <a:t>a network.</a:t>
            </a:r>
          </a:p>
          <a:p>
            <a:endParaRPr lang="en-US" altLang="zh-TW" dirty="0" smtClean="0"/>
          </a:p>
          <a:p>
            <a:r>
              <a:rPr lang="en-US" altLang="zh-TW" dirty="0"/>
              <a:t>The authors identify that it is </a:t>
            </a:r>
            <a:r>
              <a:rPr lang="en-US" altLang="zh-TW" dirty="0" smtClean="0"/>
              <a:t>difficult for </a:t>
            </a:r>
            <a:r>
              <a:rPr lang="en-US" altLang="zh-TW" dirty="0"/>
              <a:t>the networking research community to test new ideas </a:t>
            </a:r>
            <a:r>
              <a:rPr lang="en-US" altLang="zh-TW" dirty="0" smtClean="0"/>
              <a:t>in current </a:t>
            </a:r>
            <a:r>
              <a:rPr lang="en-US" altLang="zh-TW" dirty="0"/>
              <a:t>hardware</a:t>
            </a:r>
            <a:r>
              <a:rPr lang="en-US" altLang="zh-TW" dirty="0" smtClean="0"/>
              <a:t>.</a:t>
            </a:r>
          </a:p>
          <a:p>
            <a:endParaRPr lang="en-US" altLang="zh-TW" dirty="0" smtClean="0"/>
          </a:p>
          <a:p>
            <a:r>
              <a:rPr lang="en-US" altLang="zh-TW" dirty="0"/>
              <a:t>The goal of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 was </a:t>
            </a:r>
            <a:r>
              <a:rPr lang="en-US" altLang="zh-TW" dirty="0"/>
              <a:t>to provide a platform that would allow researchers </a:t>
            </a:r>
            <a:r>
              <a:rPr lang="en-US" altLang="zh-TW" dirty="0" smtClean="0"/>
              <a:t>to run </a:t>
            </a:r>
            <a:r>
              <a:rPr lang="en-US" altLang="zh-TW" dirty="0"/>
              <a:t>experiments in production </a:t>
            </a:r>
            <a:r>
              <a:rPr lang="en-US" altLang="zh-TW" dirty="0" smtClean="0"/>
              <a:t>networks</a:t>
            </a:r>
            <a:r>
              <a:rPr lang="en-US" altLang="zh-TW" dirty="0"/>
              <a:t>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27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 smtClean="0"/>
              <a:t>Background of Programmable Networks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SOFTNET and </a:t>
            </a:r>
            <a:r>
              <a:rPr lang="en-US" altLang="zh-TW" dirty="0" err="1"/>
              <a:t>ActiveNetworks</a:t>
            </a:r>
            <a:r>
              <a:rPr lang="en-US" altLang="zh-TW" dirty="0"/>
              <a:t> did not use software </a:t>
            </a:r>
            <a:r>
              <a:rPr lang="en-US" altLang="zh-TW" dirty="0" smtClean="0"/>
              <a:t>components to </a:t>
            </a:r>
            <a:r>
              <a:rPr lang="en-US" altLang="zh-TW" dirty="0"/>
              <a:t>control the network devices. The </a:t>
            </a:r>
            <a:r>
              <a:rPr lang="en-US" altLang="zh-TW" dirty="0" smtClean="0"/>
              <a:t>programmability of </a:t>
            </a:r>
            <a:r>
              <a:rPr lang="en-US" altLang="zh-TW" dirty="0"/>
              <a:t>the network was achieved by adding source code to </a:t>
            </a:r>
            <a:r>
              <a:rPr lang="en-US" altLang="zh-TW" dirty="0" smtClean="0"/>
              <a:t>the payload </a:t>
            </a:r>
            <a:r>
              <a:rPr lang="en-US" altLang="zh-TW" dirty="0"/>
              <a:t>of the packets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More recent approaches </a:t>
            </a:r>
            <a:r>
              <a:rPr lang="en-US" altLang="zh-TW" dirty="0" smtClean="0"/>
              <a:t>proposed separating </a:t>
            </a:r>
            <a:r>
              <a:rPr lang="en-US" altLang="zh-TW" dirty="0"/>
              <a:t>the control plane from the data plane by moving </a:t>
            </a:r>
            <a:r>
              <a:rPr lang="en-US" altLang="zh-TW" dirty="0" smtClean="0"/>
              <a:t>the first </a:t>
            </a:r>
            <a:r>
              <a:rPr lang="en-US" altLang="zh-TW" dirty="0"/>
              <a:t>one to general purpose servers. We describe </a:t>
            </a:r>
            <a:r>
              <a:rPr lang="en-US" altLang="zh-TW" dirty="0" err="1" smtClean="0"/>
              <a:t>SoftRouter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ForCES</a:t>
            </a:r>
            <a:r>
              <a:rPr lang="en-US" altLang="zh-TW" dirty="0" smtClean="0"/>
              <a:t> </a:t>
            </a:r>
            <a:r>
              <a:rPr lang="en-US" altLang="zh-TW" dirty="0"/>
              <a:t>and finally we focus on </a:t>
            </a:r>
            <a:r>
              <a:rPr lang="en-US" altLang="zh-TW" dirty="0" err="1" smtClean="0"/>
              <a:t>OpenFlow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/>
              <a:t>Software Defined Networking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4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Specification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026" name="Picture 2" descr="D:\Dropbox\LittleSister\Paper\(SURV 2013) Network Innovation using OpenFlow A Survey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45818"/>
            <a:ext cx="7154863" cy="524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2050" name="Picture 2" descr="D:\Dropbox\LittleSister\Paper\(SURV 2013) Network Innovation using OpenFlow A Survey\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68" y="1530077"/>
            <a:ext cx="8183648" cy="492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8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1.0.0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1026" name="Picture 2" descr="D:\Dropbox\LittleSister\Paper\(SURV 2013) Network Innovation using OpenFlow A Survey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979"/>
            <a:ext cx="7056784" cy="47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7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ropbox\LittleSister\Paper\(SURV 2013) Network Innovation using OpenFlow A Survey\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810094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1.0.0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56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Openflow</a:t>
            </a:r>
            <a:r>
              <a:rPr lang="en-US" altLang="zh-TW" dirty="0" smtClean="0"/>
              <a:t> Specification (Cont.)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/>
              <a:t>OpenFlow</a:t>
            </a:r>
            <a:r>
              <a:rPr lang="en-US" altLang="zh-TW" dirty="0"/>
              <a:t> </a:t>
            </a:r>
            <a:r>
              <a:rPr lang="en-US" altLang="zh-TW" dirty="0" smtClean="0"/>
              <a:t>1.1.0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A49B1-4B1E-40C5-872F-49E229A930F1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3074" name="Picture 2" descr="D:\Dropbox\LittleSister\Paper\(SURV 2013) Network Innovation using OpenFlow A Survey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3528"/>
            <a:ext cx="5616624" cy="46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8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相鄰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LittleSister Style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2939</TotalTime>
  <Words>633</Words>
  <Application>Microsoft Office PowerPoint</Application>
  <PresentationFormat>如螢幕大小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相鄰</vt:lpstr>
      <vt:lpstr>Network Innovation using OpenFlow A Survey</vt:lpstr>
      <vt:lpstr>Outline</vt:lpstr>
      <vt:lpstr>Introduction</vt:lpstr>
      <vt:lpstr>Background of Programmable Networks</vt:lpstr>
      <vt:lpstr>Openflow Specification</vt:lpstr>
      <vt:lpstr>Openflow Specification (Cont.)</vt:lpstr>
      <vt:lpstr>Openflow Specification (Cont.)</vt:lpstr>
      <vt:lpstr>Openflow Specification (Cont.)</vt:lpstr>
      <vt:lpstr>Openflow Specification (Cont.)</vt:lpstr>
      <vt:lpstr>Openflow Specification (Cont.)</vt:lpstr>
      <vt:lpstr>Openflow Specification (Cont.)</vt:lpstr>
      <vt:lpstr>Openflow Specification (Cont.)</vt:lpstr>
      <vt:lpstr>Openflow Specification (Cont.)</vt:lpstr>
      <vt:lpstr>Capabilities of Openflow</vt:lpstr>
      <vt:lpstr>Openflow-based Applications</vt:lpstr>
      <vt:lpstr>Openflow-based Applications (Cont.)</vt:lpstr>
      <vt:lpstr>Openflow-based Applications (Cont.)</vt:lpstr>
      <vt:lpstr>Openflow-based Applications (Cont.)</vt:lpstr>
      <vt:lpstr>Openflow-based Applications (Cont.)</vt:lpstr>
      <vt:lpstr>Openflow-based Applications (Cont.)</vt:lpstr>
      <vt:lpstr>Performance of Openflow-based Networks</vt:lpstr>
      <vt:lpstr>Challenges of Openflow-based Networks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OpenFlow: Enabling Innovation in Campus Networks</dc:title>
  <dc:creator>LittleSister</dc:creator>
  <cp:lastModifiedBy>Littlesister</cp:lastModifiedBy>
  <cp:revision>195</cp:revision>
  <dcterms:created xsi:type="dcterms:W3CDTF">2012-09-16T14:47:58Z</dcterms:created>
  <dcterms:modified xsi:type="dcterms:W3CDTF">2013-10-02T05:56:17Z</dcterms:modified>
</cp:coreProperties>
</file>